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97" r:id="rId2"/>
    <p:sldId id="351" r:id="rId3"/>
    <p:sldId id="352" r:id="rId4"/>
    <p:sldId id="353" r:id="rId5"/>
    <p:sldId id="354" r:id="rId6"/>
    <p:sldId id="355" r:id="rId7"/>
    <p:sldId id="367" r:id="rId8"/>
    <p:sldId id="368" r:id="rId9"/>
    <p:sldId id="369" r:id="rId10"/>
    <p:sldId id="370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5" r:id="rId20"/>
    <p:sldId id="366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E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730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6" y="-15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09103-EEDD-CD4A-8371-F29E77F5B60C}" type="doc">
      <dgm:prSet loTypeId="urn:microsoft.com/office/officeart/2005/8/layout/radial1" loCatId="" qsTypeId="urn:microsoft.com/office/officeart/2005/8/quickstyle/3D6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BF60F0C-4DCC-AE41-ACFD-CD3CCCD1F874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SPHERES of</a:t>
          </a:r>
        </a:p>
        <a:p>
          <a:r>
            <a:rPr lang="en-US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INFLUENCE</a:t>
          </a:r>
          <a:endParaRPr lang="en-US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6A370F4-047C-5644-B803-AC6904CFCAF4}" type="parTrans" cxnId="{29508AE6-5E37-F443-A101-A72D9DDB0704}">
      <dgm:prSet/>
      <dgm:spPr/>
      <dgm:t>
        <a:bodyPr/>
        <a:lstStyle/>
        <a:p>
          <a:endParaRPr lang="en-US"/>
        </a:p>
      </dgm:t>
    </dgm:pt>
    <dgm:pt modelId="{D7EF1628-4A99-9148-BCAD-356D454FCF96}" type="sibTrans" cxnId="{29508AE6-5E37-F443-A101-A72D9DDB0704}">
      <dgm:prSet/>
      <dgm:spPr/>
      <dgm:t>
        <a:bodyPr/>
        <a:lstStyle/>
        <a:p>
          <a:endParaRPr lang="en-US"/>
        </a:p>
      </dgm:t>
    </dgm:pt>
    <dgm:pt modelId="{D8EB44D9-326E-E24A-B7C8-77332A6B8612}">
      <dgm:prSet phldrT="[Text]" custT="1"/>
      <dgm:spPr/>
      <dgm:t>
        <a:bodyPr/>
        <a:lstStyle/>
        <a:p>
          <a:endParaRPr lang="en-US" sz="1400" b="1" dirty="0" smtClean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  <a:p>
          <a:r>
            <a:rPr lang="en-US" sz="1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SYRIA</a:t>
          </a:r>
        </a:p>
        <a:p>
          <a:endParaRPr lang="en-US" sz="1400" b="1" dirty="0" smtClean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68FF7D77-377B-094B-9A64-74222E5986D8}" type="parTrans" cxnId="{4E52BD9E-2F6E-F44B-9540-0594BF9F520A}">
      <dgm:prSet/>
      <dgm:spPr/>
      <dgm:t>
        <a:bodyPr/>
        <a:lstStyle/>
        <a:p>
          <a:endParaRPr lang="en-US"/>
        </a:p>
      </dgm:t>
    </dgm:pt>
    <dgm:pt modelId="{99BBEE97-CB10-0046-99C4-E2DEF4340AB1}" type="sibTrans" cxnId="{4E52BD9E-2F6E-F44B-9540-0594BF9F520A}">
      <dgm:prSet/>
      <dgm:spPr/>
      <dgm:t>
        <a:bodyPr/>
        <a:lstStyle/>
        <a:p>
          <a:endParaRPr lang="en-US"/>
        </a:p>
      </dgm:t>
    </dgm:pt>
    <dgm:pt modelId="{FAC39D47-85DC-614B-B4BB-DD3646C5C96B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SAUDI</a:t>
          </a:r>
        </a:p>
        <a:p>
          <a:r>
            <a:rPr lang="en-US" sz="1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ARABIA</a:t>
          </a:r>
          <a:endParaRPr lang="en-US" sz="14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48E493E-464E-B741-8C16-47E3B3CFBA0A}" type="parTrans" cxnId="{B745D8BA-C492-C443-84B9-31BA485983DD}">
      <dgm:prSet/>
      <dgm:spPr/>
      <dgm:t>
        <a:bodyPr/>
        <a:lstStyle/>
        <a:p>
          <a:endParaRPr lang="en-US"/>
        </a:p>
      </dgm:t>
    </dgm:pt>
    <dgm:pt modelId="{B8E524AA-200C-F040-81F1-F46D611F1E8B}" type="sibTrans" cxnId="{B745D8BA-C492-C443-84B9-31BA485983DD}">
      <dgm:prSet/>
      <dgm:spPr/>
      <dgm:t>
        <a:bodyPr/>
        <a:lstStyle/>
        <a:p>
          <a:endParaRPr lang="en-US"/>
        </a:p>
      </dgm:t>
    </dgm:pt>
    <dgm:pt modelId="{C99B5F31-26CD-5140-B2E9-014EDFECDC82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EGYPT</a:t>
          </a:r>
        </a:p>
      </dgm:t>
    </dgm:pt>
    <dgm:pt modelId="{63B72161-F464-004D-BA7C-B1D403C26A5E}" type="parTrans" cxnId="{C6C24B74-FA7E-CE40-92E9-949DE95CABC8}">
      <dgm:prSet/>
      <dgm:spPr/>
      <dgm:t>
        <a:bodyPr/>
        <a:lstStyle/>
        <a:p>
          <a:endParaRPr lang="en-US"/>
        </a:p>
      </dgm:t>
    </dgm:pt>
    <dgm:pt modelId="{745BF6C2-8EBE-2343-9CEB-B423B93EB481}" type="sibTrans" cxnId="{C6C24B74-FA7E-CE40-92E9-949DE95CABC8}">
      <dgm:prSet/>
      <dgm:spPr/>
      <dgm:t>
        <a:bodyPr/>
        <a:lstStyle/>
        <a:p>
          <a:endParaRPr lang="en-US"/>
        </a:p>
      </dgm:t>
    </dgm:pt>
    <dgm:pt modelId="{C350591F-56B4-3845-808A-1CF37A1425B3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MOROCCO</a:t>
          </a:r>
          <a:endParaRPr lang="en-US" sz="14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0EAC8E0-A754-4D4A-B818-8D210040A039}" type="parTrans" cxnId="{F2B3CF14-F6A9-6747-8597-CA92BA252FB4}">
      <dgm:prSet/>
      <dgm:spPr/>
      <dgm:t>
        <a:bodyPr/>
        <a:lstStyle/>
        <a:p>
          <a:endParaRPr lang="en-US"/>
        </a:p>
      </dgm:t>
    </dgm:pt>
    <dgm:pt modelId="{B7953126-A91A-A447-993D-2EA4E9452A4E}" type="sibTrans" cxnId="{F2B3CF14-F6A9-6747-8597-CA92BA252FB4}">
      <dgm:prSet/>
      <dgm:spPr/>
      <dgm:t>
        <a:bodyPr/>
        <a:lstStyle/>
        <a:p>
          <a:endParaRPr lang="en-US"/>
        </a:p>
      </dgm:t>
    </dgm:pt>
    <dgm:pt modelId="{75AA302F-3559-7E48-930C-DC1CB39C0BFA}" type="pres">
      <dgm:prSet presAssocID="{4C909103-EEDD-CD4A-8371-F29E77F5B6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F71984-EF87-AC4C-BAA5-325F07A4D837}" type="pres">
      <dgm:prSet presAssocID="{BBF60F0C-4DCC-AE41-ACFD-CD3CCCD1F874}" presName="centerShape" presStyleLbl="node0" presStyleIdx="0" presStyleCnt="1" custScaleX="173126" custScaleY="161405" custLinFactNeighborX="-3563" custLinFactNeighborY="-45551"/>
      <dgm:spPr/>
      <dgm:t>
        <a:bodyPr/>
        <a:lstStyle/>
        <a:p>
          <a:endParaRPr lang="en-US"/>
        </a:p>
      </dgm:t>
    </dgm:pt>
    <dgm:pt modelId="{89E1BDBE-A7C7-5945-8D22-682CD2E08B91}" type="pres">
      <dgm:prSet presAssocID="{68FF7D77-377B-094B-9A64-74222E5986D8}" presName="Name9" presStyleLbl="parChTrans1D2" presStyleIdx="0" presStyleCnt="4"/>
      <dgm:spPr/>
      <dgm:t>
        <a:bodyPr/>
        <a:lstStyle/>
        <a:p>
          <a:endParaRPr lang="en-US"/>
        </a:p>
      </dgm:t>
    </dgm:pt>
    <dgm:pt modelId="{3958EFB4-6CFA-CE4D-AA7C-A942EE17C7D7}" type="pres">
      <dgm:prSet presAssocID="{68FF7D77-377B-094B-9A64-74222E5986D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56421EF-01A7-B04E-81B0-401CDF00554D}" type="pres">
      <dgm:prSet presAssocID="{D8EB44D9-326E-E24A-B7C8-77332A6B8612}" presName="node" presStyleLbl="node1" presStyleIdx="0" presStyleCnt="4" custScaleX="77329" custScaleY="76574" custRadScaleRad="125842" custRadScaleInc="183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469AD-05ED-FD46-B59E-DE0C443B32E7}" type="pres">
      <dgm:prSet presAssocID="{E48E493E-464E-B741-8C16-47E3B3CFBA0A}" presName="Name9" presStyleLbl="parChTrans1D2" presStyleIdx="1" presStyleCnt="4"/>
      <dgm:spPr/>
      <dgm:t>
        <a:bodyPr/>
        <a:lstStyle/>
        <a:p>
          <a:endParaRPr lang="en-US"/>
        </a:p>
      </dgm:t>
    </dgm:pt>
    <dgm:pt modelId="{7ACAE43E-5BEB-9C4B-9BA8-E671E82558E4}" type="pres">
      <dgm:prSet presAssocID="{E48E493E-464E-B741-8C16-47E3B3CFBA0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964E844-F571-2644-B20F-A814EED27483}" type="pres">
      <dgm:prSet presAssocID="{FAC39D47-85DC-614B-B4BB-DD3646C5C96B}" presName="node" presStyleLbl="node1" presStyleIdx="1" presStyleCnt="4" custScaleX="120655" custScaleY="112386" custRadScaleRad="214549" custRadScaleInc="62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162DD-7E45-6641-8874-00BCDF140D40}" type="pres">
      <dgm:prSet presAssocID="{63B72161-F464-004D-BA7C-B1D403C26A5E}" presName="Name9" presStyleLbl="parChTrans1D2" presStyleIdx="2" presStyleCnt="4"/>
      <dgm:spPr/>
      <dgm:t>
        <a:bodyPr/>
        <a:lstStyle/>
        <a:p>
          <a:endParaRPr lang="en-US"/>
        </a:p>
      </dgm:t>
    </dgm:pt>
    <dgm:pt modelId="{DBFE9A9C-843A-2D4F-BE49-6D4FD1CC5A1E}" type="pres">
      <dgm:prSet presAssocID="{63B72161-F464-004D-BA7C-B1D403C26A5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571F64C-63E5-674B-A2CF-8BC033297893}" type="pres">
      <dgm:prSet presAssocID="{C99B5F31-26CD-5140-B2E9-014EDFECDC82}" presName="node" presStyleLbl="node1" presStyleIdx="2" presStyleCnt="4" custScaleX="102418" custScaleY="104665" custRadScaleRad="102969" custRadScaleInc="-91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F7DDB-CACD-004F-8AD4-9E6D8C57626E}" type="pres">
      <dgm:prSet presAssocID="{00EAC8E0-A754-4D4A-B818-8D210040A039}" presName="Name9" presStyleLbl="parChTrans1D2" presStyleIdx="3" presStyleCnt="4"/>
      <dgm:spPr/>
      <dgm:t>
        <a:bodyPr/>
        <a:lstStyle/>
        <a:p>
          <a:endParaRPr lang="en-US"/>
        </a:p>
      </dgm:t>
    </dgm:pt>
    <dgm:pt modelId="{DFE3BF8D-2D10-A349-9D8F-3C332259EC64}" type="pres">
      <dgm:prSet presAssocID="{00EAC8E0-A754-4D4A-B818-8D210040A03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CD6C0AC-9716-7A40-A15D-DA5D23700DBC}" type="pres">
      <dgm:prSet presAssocID="{C350591F-56B4-3845-808A-1CF37A1425B3}" presName="node" presStyleLbl="node1" presStyleIdx="3" presStyleCnt="4" custScaleX="122712" custScaleY="116111" custRadScaleRad="203100" custRadScaleInc="-8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B3CF14-F6A9-6747-8597-CA92BA252FB4}" srcId="{BBF60F0C-4DCC-AE41-ACFD-CD3CCCD1F874}" destId="{C350591F-56B4-3845-808A-1CF37A1425B3}" srcOrd="3" destOrd="0" parTransId="{00EAC8E0-A754-4D4A-B818-8D210040A039}" sibTransId="{B7953126-A91A-A447-993D-2EA4E9452A4E}"/>
    <dgm:cxn modelId="{089B3C0F-1616-674F-A0EF-A737BB3EE46E}" type="presOf" srcId="{68FF7D77-377B-094B-9A64-74222E5986D8}" destId="{89E1BDBE-A7C7-5945-8D22-682CD2E08B91}" srcOrd="0" destOrd="0" presId="urn:microsoft.com/office/officeart/2005/8/layout/radial1"/>
    <dgm:cxn modelId="{FE02C4DE-113C-624B-B44E-750588FDD705}" type="presOf" srcId="{C350591F-56B4-3845-808A-1CF37A1425B3}" destId="{DCD6C0AC-9716-7A40-A15D-DA5D23700DBC}" srcOrd="0" destOrd="0" presId="urn:microsoft.com/office/officeart/2005/8/layout/radial1"/>
    <dgm:cxn modelId="{96E2186B-24EC-2645-91A0-348CAF1C710C}" type="presOf" srcId="{E48E493E-464E-B741-8C16-47E3B3CFBA0A}" destId="{7ACAE43E-5BEB-9C4B-9BA8-E671E82558E4}" srcOrd="1" destOrd="0" presId="urn:microsoft.com/office/officeart/2005/8/layout/radial1"/>
    <dgm:cxn modelId="{3AF6ECD0-1F33-0B49-B6BD-C2D36E5D1D7B}" type="presOf" srcId="{00EAC8E0-A754-4D4A-B818-8D210040A039}" destId="{DFE3BF8D-2D10-A349-9D8F-3C332259EC64}" srcOrd="1" destOrd="0" presId="urn:microsoft.com/office/officeart/2005/8/layout/radial1"/>
    <dgm:cxn modelId="{C57CFBEC-7F43-614A-BFA1-F3CACEF19EB5}" type="presOf" srcId="{63B72161-F464-004D-BA7C-B1D403C26A5E}" destId="{5C7162DD-7E45-6641-8874-00BCDF140D40}" srcOrd="0" destOrd="0" presId="urn:microsoft.com/office/officeart/2005/8/layout/radial1"/>
    <dgm:cxn modelId="{4E52BD9E-2F6E-F44B-9540-0594BF9F520A}" srcId="{BBF60F0C-4DCC-AE41-ACFD-CD3CCCD1F874}" destId="{D8EB44D9-326E-E24A-B7C8-77332A6B8612}" srcOrd="0" destOrd="0" parTransId="{68FF7D77-377B-094B-9A64-74222E5986D8}" sibTransId="{99BBEE97-CB10-0046-99C4-E2DEF4340AB1}"/>
    <dgm:cxn modelId="{EBB19F83-867F-0249-8905-C81B4B6741E0}" type="presOf" srcId="{63B72161-F464-004D-BA7C-B1D403C26A5E}" destId="{DBFE9A9C-843A-2D4F-BE49-6D4FD1CC5A1E}" srcOrd="1" destOrd="0" presId="urn:microsoft.com/office/officeart/2005/8/layout/radial1"/>
    <dgm:cxn modelId="{29508AE6-5E37-F443-A101-A72D9DDB0704}" srcId="{4C909103-EEDD-CD4A-8371-F29E77F5B60C}" destId="{BBF60F0C-4DCC-AE41-ACFD-CD3CCCD1F874}" srcOrd="0" destOrd="0" parTransId="{56A370F4-047C-5644-B803-AC6904CFCAF4}" sibTransId="{D7EF1628-4A99-9148-BCAD-356D454FCF96}"/>
    <dgm:cxn modelId="{A4391F77-A533-B645-88EC-4F4B4C3B2196}" type="presOf" srcId="{BBF60F0C-4DCC-AE41-ACFD-CD3CCCD1F874}" destId="{61F71984-EF87-AC4C-BAA5-325F07A4D837}" srcOrd="0" destOrd="0" presId="urn:microsoft.com/office/officeart/2005/8/layout/radial1"/>
    <dgm:cxn modelId="{DFBA76CE-A704-B34B-AB46-9221B5BDF4EE}" type="presOf" srcId="{C99B5F31-26CD-5140-B2E9-014EDFECDC82}" destId="{8571F64C-63E5-674B-A2CF-8BC033297893}" srcOrd="0" destOrd="0" presId="urn:microsoft.com/office/officeart/2005/8/layout/radial1"/>
    <dgm:cxn modelId="{C6C24B74-FA7E-CE40-92E9-949DE95CABC8}" srcId="{BBF60F0C-4DCC-AE41-ACFD-CD3CCCD1F874}" destId="{C99B5F31-26CD-5140-B2E9-014EDFECDC82}" srcOrd="2" destOrd="0" parTransId="{63B72161-F464-004D-BA7C-B1D403C26A5E}" sibTransId="{745BF6C2-8EBE-2343-9CEB-B423B93EB481}"/>
    <dgm:cxn modelId="{8D5BB445-985E-8F47-96ED-20F844208BB1}" type="presOf" srcId="{FAC39D47-85DC-614B-B4BB-DD3646C5C96B}" destId="{D964E844-F571-2644-B20F-A814EED27483}" srcOrd="0" destOrd="0" presId="urn:microsoft.com/office/officeart/2005/8/layout/radial1"/>
    <dgm:cxn modelId="{5D2C6136-DE6D-5C4E-8CE1-2771759E43CB}" type="presOf" srcId="{D8EB44D9-326E-E24A-B7C8-77332A6B8612}" destId="{656421EF-01A7-B04E-81B0-401CDF00554D}" srcOrd="0" destOrd="0" presId="urn:microsoft.com/office/officeart/2005/8/layout/radial1"/>
    <dgm:cxn modelId="{0673F887-6619-BE41-85BE-C9DA1328F8B1}" type="presOf" srcId="{4C909103-EEDD-CD4A-8371-F29E77F5B60C}" destId="{75AA302F-3559-7E48-930C-DC1CB39C0BFA}" srcOrd="0" destOrd="0" presId="urn:microsoft.com/office/officeart/2005/8/layout/radial1"/>
    <dgm:cxn modelId="{76468EDB-85D3-904F-BD66-CB18A741C223}" type="presOf" srcId="{E48E493E-464E-B741-8C16-47E3B3CFBA0A}" destId="{A24469AD-05ED-FD46-B59E-DE0C443B32E7}" srcOrd="0" destOrd="0" presId="urn:microsoft.com/office/officeart/2005/8/layout/radial1"/>
    <dgm:cxn modelId="{B745D8BA-C492-C443-84B9-31BA485983DD}" srcId="{BBF60F0C-4DCC-AE41-ACFD-CD3CCCD1F874}" destId="{FAC39D47-85DC-614B-B4BB-DD3646C5C96B}" srcOrd="1" destOrd="0" parTransId="{E48E493E-464E-B741-8C16-47E3B3CFBA0A}" sibTransId="{B8E524AA-200C-F040-81F1-F46D611F1E8B}"/>
    <dgm:cxn modelId="{1705E54E-C40F-044D-BD43-5D94093EA7F2}" type="presOf" srcId="{00EAC8E0-A754-4D4A-B818-8D210040A039}" destId="{E97F7DDB-CACD-004F-8AD4-9E6D8C57626E}" srcOrd="0" destOrd="0" presId="urn:microsoft.com/office/officeart/2005/8/layout/radial1"/>
    <dgm:cxn modelId="{F2E2BC65-29FF-A347-BAC9-9E738F4A7904}" type="presOf" srcId="{68FF7D77-377B-094B-9A64-74222E5986D8}" destId="{3958EFB4-6CFA-CE4D-AA7C-A942EE17C7D7}" srcOrd="1" destOrd="0" presId="urn:microsoft.com/office/officeart/2005/8/layout/radial1"/>
    <dgm:cxn modelId="{948258B0-2381-0A41-9ADB-A579E3560641}" type="presParOf" srcId="{75AA302F-3559-7E48-930C-DC1CB39C0BFA}" destId="{61F71984-EF87-AC4C-BAA5-325F07A4D837}" srcOrd="0" destOrd="0" presId="urn:microsoft.com/office/officeart/2005/8/layout/radial1"/>
    <dgm:cxn modelId="{076FDCD4-D792-8942-A0FE-5FB0EF010FB7}" type="presParOf" srcId="{75AA302F-3559-7E48-930C-DC1CB39C0BFA}" destId="{89E1BDBE-A7C7-5945-8D22-682CD2E08B91}" srcOrd="1" destOrd="0" presId="urn:microsoft.com/office/officeart/2005/8/layout/radial1"/>
    <dgm:cxn modelId="{65C195C0-E873-184F-8AA7-E55F9C3F2B36}" type="presParOf" srcId="{89E1BDBE-A7C7-5945-8D22-682CD2E08B91}" destId="{3958EFB4-6CFA-CE4D-AA7C-A942EE17C7D7}" srcOrd="0" destOrd="0" presId="urn:microsoft.com/office/officeart/2005/8/layout/radial1"/>
    <dgm:cxn modelId="{BABBFD9A-6E90-B04F-B5E4-4CBD44AA7379}" type="presParOf" srcId="{75AA302F-3559-7E48-930C-DC1CB39C0BFA}" destId="{656421EF-01A7-B04E-81B0-401CDF00554D}" srcOrd="2" destOrd="0" presId="urn:microsoft.com/office/officeart/2005/8/layout/radial1"/>
    <dgm:cxn modelId="{AED1A886-18BB-D64E-9DE4-6E1913FC1E4D}" type="presParOf" srcId="{75AA302F-3559-7E48-930C-DC1CB39C0BFA}" destId="{A24469AD-05ED-FD46-B59E-DE0C443B32E7}" srcOrd="3" destOrd="0" presId="urn:microsoft.com/office/officeart/2005/8/layout/radial1"/>
    <dgm:cxn modelId="{38B5DA7C-59EC-CD48-8211-E9A2CD2B50DD}" type="presParOf" srcId="{A24469AD-05ED-FD46-B59E-DE0C443B32E7}" destId="{7ACAE43E-5BEB-9C4B-9BA8-E671E82558E4}" srcOrd="0" destOrd="0" presId="urn:microsoft.com/office/officeart/2005/8/layout/radial1"/>
    <dgm:cxn modelId="{FE3BB024-7938-044C-BD6D-4EC5CFC9C6D7}" type="presParOf" srcId="{75AA302F-3559-7E48-930C-DC1CB39C0BFA}" destId="{D964E844-F571-2644-B20F-A814EED27483}" srcOrd="4" destOrd="0" presId="urn:microsoft.com/office/officeart/2005/8/layout/radial1"/>
    <dgm:cxn modelId="{31C05B98-35DB-3349-A0DB-7CA8C9BD72E9}" type="presParOf" srcId="{75AA302F-3559-7E48-930C-DC1CB39C0BFA}" destId="{5C7162DD-7E45-6641-8874-00BCDF140D40}" srcOrd="5" destOrd="0" presId="urn:microsoft.com/office/officeart/2005/8/layout/radial1"/>
    <dgm:cxn modelId="{CA50B6F5-6A34-B042-9304-E43E8F867AFC}" type="presParOf" srcId="{5C7162DD-7E45-6641-8874-00BCDF140D40}" destId="{DBFE9A9C-843A-2D4F-BE49-6D4FD1CC5A1E}" srcOrd="0" destOrd="0" presId="urn:microsoft.com/office/officeart/2005/8/layout/radial1"/>
    <dgm:cxn modelId="{5C69B499-521C-514A-9E0A-D72E21E087F2}" type="presParOf" srcId="{75AA302F-3559-7E48-930C-DC1CB39C0BFA}" destId="{8571F64C-63E5-674B-A2CF-8BC033297893}" srcOrd="6" destOrd="0" presId="urn:microsoft.com/office/officeart/2005/8/layout/radial1"/>
    <dgm:cxn modelId="{49E97A4E-7E6E-4D44-9D2C-9EC438395F1C}" type="presParOf" srcId="{75AA302F-3559-7E48-930C-DC1CB39C0BFA}" destId="{E97F7DDB-CACD-004F-8AD4-9E6D8C57626E}" srcOrd="7" destOrd="0" presId="urn:microsoft.com/office/officeart/2005/8/layout/radial1"/>
    <dgm:cxn modelId="{9601BCFE-5091-E14D-8E2D-2488E6BFD9FA}" type="presParOf" srcId="{E97F7DDB-CACD-004F-8AD4-9E6D8C57626E}" destId="{DFE3BF8D-2D10-A349-9D8F-3C332259EC64}" srcOrd="0" destOrd="0" presId="urn:microsoft.com/office/officeart/2005/8/layout/radial1"/>
    <dgm:cxn modelId="{15059913-C10D-4A48-940F-2D4786E28C65}" type="presParOf" srcId="{75AA302F-3559-7E48-930C-DC1CB39C0BFA}" destId="{DCD6C0AC-9716-7A40-A15D-DA5D23700DB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F71984-EF87-AC4C-BAA5-325F07A4D837}">
      <dsp:nvSpPr>
        <dsp:cNvPr id="0" name=""/>
        <dsp:cNvSpPr/>
      </dsp:nvSpPr>
      <dsp:spPr>
        <a:xfrm>
          <a:off x="3254471" y="0"/>
          <a:ext cx="2142067" cy="19970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SPHERES of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INFLUENCE</a:t>
          </a:r>
          <a:endParaRPr lang="en-US" sz="24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254471" y="0"/>
        <a:ext cx="2142067" cy="1997045"/>
      </dsp:txXfrm>
    </dsp:sp>
    <dsp:sp modelId="{89E1BDBE-A7C7-5945-8D22-682CD2E08B91}">
      <dsp:nvSpPr>
        <dsp:cNvPr id="0" name=""/>
        <dsp:cNvSpPr/>
      </dsp:nvSpPr>
      <dsp:spPr>
        <a:xfrm rot="1379604">
          <a:off x="5269688" y="1550193"/>
          <a:ext cx="770960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770960" y="1255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79604">
        <a:off x="5635895" y="1543476"/>
        <a:ext cx="38548" cy="38548"/>
      </dsp:txXfrm>
    </dsp:sp>
    <dsp:sp modelId="{656421EF-01A7-B04E-81B0-401CDF00554D}">
      <dsp:nvSpPr>
        <dsp:cNvPr id="0" name=""/>
        <dsp:cNvSpPr/>
      </dsp:nvSpPr>
      <dsp:spPr>
        <a:xfrm>
          <a:off x="5971350" y="1426198"/>
          <a:ext cx="956782" cy="9474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SYRIA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971350" y="1426198"/>
        <a:ext cx="956782" cy="947441"/>
      </dsp:txXfrm>
    </dsp:sp>
    <dsp:sp modelId="{A24469AD-05ED-FD46-B59E-DE0C443B32E7}">
      <dsp:nvSpPr>
        <dsp:cNvPr id="0" name=""/>
        <dsp:cNvSpPr/>
      </dsp:nvSpPr>
      <dsp:spPr>
        <a:xfrm rot="2495700">
          <a:off x="4791022" y="2491096"/>
          <a:ext cx="2460102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2460102" y="1255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2495700">
        <a:off x="5959570" y="2442150"/>
        <a:ext cx="123005" cy="123005"/>
      </dsp:txXfrm>
    </dsp:sp>
    <dsp:sp modelId="{D964E844-F571-2644-B20F-A814EED27483}">
      <dsp:nvSpPr>
        <dsp:cNvPr id="0" name=""/>
        <dsp:cNvSpPr/>
      </dsp:nvSpPr>
      <dsp:spPr>
        <a:xfrm>
          <a:off x="6734897" y="3104626"/>
          <a:ext cx="1492850" cy="13905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SAUDI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ARABIA</a:t>
          </a:r>
          <a:endParaRPr lang="en-US" sz="14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734897" y="3104626"/>
        <a:ext cx="1492850" cy="1390538"/>
      </dsp:txXfrm>
    </dsp:sp>
    <dsp:sp modelId="{5C7162DD-7E45-6641-8874-00BCDF140D40}">
      <dsp:nvSpPr>
        <dsp:cNvPr id="0" name=""/>
        <dsp:cNvSpPr/>
      </dsp:nvSpPr>
      <dsp:spPr>
        <a:xfrm rot="3808633">
          <a:off x="4489663" y="2356360"/>
          <a:ext cx="1039551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1039551" y="1255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808633">
        <a:off x="4983450" y="2342928"/>
        <a:ext cx="51977" cy="51977"/>
      </dsp:txXfrm>
    </dsp:sp>
    <dsp:sp modelId="{8571F64C-63E5-674B-A2CF-8BC033297893}">
      <dsp:nvSpPr>
        <dsp:cNvPr id="0" name=""/>
        <dsp:cNvSpPr/>
      </dsp:nvSpPr>
      <dsp:spPr>
        <a:xfrm>
          <a:off x="4895819" y="2763299"/>
          <a:ext cx="1267206" cy="129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EGYPT</a:t>
          </a:r>
        </a:p>
      </dsp:txBody>
      <dsp:txXfrm>
        <a:off x="4895819" y="2763299"/>
        <a:ext cx="1267206" cy="1295007"/>
      </dsp:txXfrm>
    </dsp:sp>
    <dsp:sp modelId="{E97F7DDB-CACD-004F-8AD4-9E6D8C57626E}">
      <dsp:nvSpPr>
        <dsp:cNvPr id="0" name=""/>
        <dsp:cNvSpPr/>
      </dsp:nvSpPr>
      <dsp:spPr>
        <a:xfrm rot="9384359">
          <a:off x="1798152" y="1734862"/>
          <a:ext cx="1625414" cy="25114"/>
        </a:xfrm>
        <a:custGeom>
          <a:avLst/>
          <a:gdLst/>
          <a:ahLst/>
          <a:cxnLst/>
          <a:rect l="0" t="0" r="0" b="0"/>
          <a:pathLst>
            <a:path>
              <a:moveTo>
                <a:pt x="0" y="12557"/>
              </a:moveTo>
              <a:lnTo>
                <a:pt x="1625414" y="1255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384359">
        <a:off x="2570224" y="1706784"/>
        <a:ext cx="81270" cy="81270"/>
      </dsp:txXfrm>
    </dsp:sp>
    <dsp:sp modelId="{DCD6C0AC-9716-7A40-A15D-DA5D23700DBC}">
      <dsp:nvSpPr>
        <dsp:cNvPr id="0" name=""/>
        <dsp:cNvSpPr/>
      </dsp:nvSpPr>
      <dsp:spPr>
        <a:xfrm>
          <a:off x="417677" y="1655440"/>
          <a:ext cx="1518301" cy="14366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MOROCCO</a:t>
          </a:r>
          <a:endParaRPr lang="en-US" sz="14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17677" y="1655440"/>
        <a:ext cx="1518301" cy="1436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18DED-8A44-AE4B-83F8-318BF3E03B48}" type="datetimeFigureOut">
              <a:rPr lang="fr-FR" smtClean="0"/>
              <a:pPr/>
              <a:t>18/06/2013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2B834-13B3-864C-8F07-0E1B599E1E9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Assessment and Horizon Scanning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83FB-95B0-DD4A-A5EF-025320B291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4116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 userDrawn="1"/>
        </p:nvSpPr>
        <p:spPr>
          <a:xfrm>
            <a:off x="1236034" y="3772936"/>
            <a:ext cx="6671933" cy="1950884"/>
          </a:xfrm>
          <a:prstGeom prst="roundRect">
            <a:avLst>
              <a:gd name="adj" fmla="val 7704"/>
            </a:avLst>
          </a:prstGeom>
          <a:solidFill>
            <a:schemeClr val="accent6">
              <a:tint val="100000"/>
              <a:shade val="100000"/>
              <a:satMod val="13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5849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74EEB-6434-D241-A833-8A61B29B2BCF}" type="datetimeFigureOut">
              <a:rPr lang="fr-FR" smtClean="0"/>
              <a:pPr/>
              <a:t>18/06/2013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95E99-3A32-6240-BE6E-757435EB73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2624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74EEB-6434-D241-A833-8A61B29B2BCF}" type="datetimeFigureOut">
              <a:rPr lang="fr-FR" smtClean="0"/>
              <a:pPr/>
              <a:t>18/06/2013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95E99-3A32-6240-BE6E-757435EB73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7585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74EEB-6434-D241-A833-8A61B29B2BCF}" type="datetimeFigureOut">
              <a:rPr lang="fr-FR" smtClean="0"/>
              <a:pPr/>
              <a:t>18/06/2013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34508" y="6518476"/>
            <a:ext cx="5609492" cy="365125"/>
          </a:xfrm>
        </p:spPr>
        <p:txBody>
          <a:bodyPr/>
          <a:lstStyle/>
          <a:p>
            <a:r>
              <a:rPr lang="en-CA" dirty="0" smtClean="0"/>
              <a:t>©2013 Don Beck, </a:t>
            </a:r>
            <a:r>
              <a:rPr lang="en-CA" dirty="0" err="1" smtClean="0"/>
              <a:t>Elza</a:t>
            </a:r>
            <a:r>
              <a:rPr lang="en-CA" dirty="0" smtClean="0"/>
              <a:t> </a:t>
            </a:r>
            <a:r>
              <a:rPr lang="en-CA" dirty="0" err="1" smtClean="0"/>
              <a:t>Maalouf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3034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74EEB-6434-D241-A833-8A61B29B2BCF}" type="datetimeFigureOut">
              <a:rPr lang="fr-FR" smtClean="0"/>
              <a:pPr/>
              <a:t>18/06/2013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95E99-3A32-6240-BE6E-757435EB73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37175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32479"/>
            <a:ext cx="4038600" cy="4193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32479"/>
            <a:ext cx="4038600" cy="4193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1711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96760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607369"/>
            <a:ext cx="4040188" cy="3797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96760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607369"/>
            <a:ext cx="4041775" cy="3797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1499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74EEB-6434-D241-A833-8A61B29B2BCF}" type="datetimeFigureOut">
              <a:rPr lang="fr-FR" smtClean="0"/>
              <a:pPr/>
              <a:t>18/06/2013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95E99-3A32-6240-BE6E-757435EB73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6416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74EEB-6434-D241-A833-8A61B29B2BCF}" type="datetimeFigureOut">
              <a:rPr lang="fr-FR" smtClean="0"/>
              <a:pPr/>
              <a:t>18/06/2013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95E99-3A32-6240-BE6E-757435EB73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9962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74EEB-6434-D241-A833-8A61B29B2BCF}" type="datetimeFigureOut">
              <a:rPr lang="fr-FR" smtClean="0"/>
              <a:pPr/>
              <a:t>18/06/2013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95E99-3A32-6240-BE6E-757435EB73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6207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74EEB-6434-D241-A833-8A61B29B2BCF}" type="datetimeFigureOut">
              <a:rPr lang="fr-FR" smtClean="0"/>
              <a:pPr/>
              <a:t>18/06/2013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95E99-3A32-6240-BE6E-757435EB73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37361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4579"/>
            <a:ext cx="9144000" cy="465955"/>
          </a:xfrm>
          <a:prstGeom prst="rect">
            <a:avLst/>
          </a:prstGeom>
          <a:solidFill>
            <a:srgbClr val="4C0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212908"/>
            <a:ext cx="8229600" cy="418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50876" y="6518476"/>
            <a:ext cx="38931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2100" b="0" i="0" u="none" strike="noStrike" spc="600" baseline="30000" smtClean="0">
                <a:solidFill>
                  <a:srgbClr val="EDA021"/>
                </a:solidFill>
                <a:latin typeface="Economica"/>
                <a:cs typeface="Economica"/>
              </a:defRPr>
            </a:lvl1pPr>
          </a:lstStyle>
          <a:p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-312909" y="-2160740"/>
            <a:ext cx="2750735" cy="2750735"/>
          </a:xfrm>
          <a:prstGeom prst="ellipse">
            <a:avLst/>
          </a:prstGeom>
          <a:noFill/>
          <a:ln w="590550" cmpd="sng">
            <a:solidFill>
              <a:srgbClr val="AD1221">
                <a:alpha val="7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-304902" y="-2470481"/>
            <a:ext cx="3554008" cy="3554008"/>
          </a:xfrm>
          <a:prstGeom prst="ellipse">
            <a:avLst/>
          </a:prstGeom>
          <a:noFill/>
          <a:ln w="590550" cmpd="sng">
            <a:solidFill>
              <a:srgbClr val="F7C51A">
                <a:alpha val="8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88513" y="1338481"/>
            <a:ext cx="5766974" cy="6755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13520" y="-25047"/>
            <a:ext cx="57304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dirty="0" smtClean="0">
                <a:solidFill>
                  <a:srgbClr val="EDA021"/>
                </a:solidFill>
                <a:latin typeface="Dax-Light"/>
                <a:cs typeface="Dax-Light"/>
              </a:rPr>
              <a:t>1</a:t>
            </a:r>
            <a:r>
              <a:rPr lang="fr-FR" sz="1900" baseline="30000" dirty="0" smtClean="0">
                <a:solidFill>
                  <a:srgbClr val="EDA021"/>
                </a:solidFill>
                <a:latin typeface="Dax-Light"/>
                <a:cs typeface="Dax-Light"/>
              </a:rPr>
              <a:t>er</a:t>
            </a:r>
            <a:r>
              <a:rPr lang="fr-FR" sz="1900" baseline="0" dirty="0" smtClean="0">
                <a:solidFill>
                  <a:srgbClr val="EDA021"/>
                </a:solidFill>
                <a:latin typeface="Dax-Light"/>
                <a:cs typeface="Dax-Light"/>
              </a:rPr>
              <a:t> Forum International de l’Evolution de la Conscience</a:t>
            </a:r>
            <a:endParaRPr lang="fr-FR" sz="1900" dirty="0">
              <a:solidFill>
                <a:srgbClr val="EDA021"/>
              </a:solidFill>
              <a:latin typeface="Dax-Light"/>
              <a:cs typeface="Dax-Light"/>
            </a:endParaRPr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 rot="16200000">
            <a:off x="7798777" y="5512777"/>
            <a:ext cx="2453054" cy="23739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©2013 Don Beck, </a:t>
            </a:r>
            <a:r>
              <a:rPr kumimoji="0" lang="en-C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Elza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S. </a:t>
            </a:r>
            <a:r>
              <a:rPr kumimoji="0" lang="en-C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Maalouf</a:t>
            </a:r>
            <a:endParaRPr kumimoji="0" lang="en-CA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0237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Dax-Bold"/>
          <a:ea typeface="+mj-ea"/>
          <a:cs typeface="Dax-Bold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5000"/>
        <a:buFont typeface="Wingdings" charset="2"/>
        <a:buChar char=""/>
        <a:defRPr sz="3200" b="0" i="0" kern="1200">
          <a:solidFill>
            <a:srgbClr val="4C0E10"/>
          </a:solidFill>
          <a:latin typeface="Dax-Regular"/>
          <a:ea typeface="+mn-ea"/>
          <a:cs typeface="Dax-Regular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7C51A"/>
        </a:buClr>
        <a:buSzPct val="70000"/>
        <a:buFont typeface="Wingdings" charset="2"/>
        <a:buChar char=""/>
        <a:defRPr sz="2800" b="0" i="0" kern="1200">
          <a:solidFill>
            <a:schemeClr val="tx1"/>
          </a:solidFill>
          <a:latin typeface="Dax-Regular"/>
          <a:ea typeface="+mn-ea"/>
          <a:cs typeface="Dax-Regular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1BD00"/>
        </a:buClr>
        <a:buSzPct val="70000"/>
        <a:buFont typeface="Wingdings" charset="2"/>
        <a:buChar char=""/>
        <a:defRPr sz="2400" b="0" i="0" kern="1200">
          <a:solidFill>
            <a:schemeClr val="tx1"/>
          </a:solidFill>
          <a:latin typeface="Dax-Regular"/>
          <a:ea typeface="+mn-ea"/>
          <a:cs typeface="Dax-Regular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7C51A"/>
        </a:buClr>
        <a:buSzPct val="70000"/>
        <a:buFont typeface="Wingdings" charset="2"/>
        <a:buChar char=""/>
        <a:defRPr sz="2000" b="0" i="0" kern="1200">
          <a:solidFill>
            <a:schemeClr val="tx1"/>
          </a:solidFill>
          <a:latin typeface="Dax-Regular"/>
          <a:ea typeface="+mn-ea"/>
          <a:cs typeface="Dax-Regular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7C51A"/>
        </a:buClr>
        <a:buSzPct val="70000"/>
        <a:buFont typeface="Wingdings" charset="2"/>
        <a:buChar char=""/>
        <a:defRPr sz="2000" b="0" i="0" kern="1200">
          <a:solidFill>
            <a:schemeClr val="tx1"/>
          </a:solidFill>
          <a:latin typeface="Dax-Regular"/>
          <a:ea typeface="+mn-ea"/>
          <a:cs typeface="Dax-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322960"/>
            <a:ext cx="8656792" cy="2219483"/>
          </a:xfrm>
        </p:spPr>
        <p:txBody>
          <a:bodyPr>
            <a:noAutofit/>
          </a:bodyPr>
          <a:lstStyle/>
          <a:p>
            <a:pPr algn="r"/>
            <a:r>
              <a:rPr lang="fr-FR" sz="4000" dirty="0" smtClean="0">
                <a:solidFill>
                  <a:srgbClr val="4C0E10"/>
                </a:solidFill>
              </a:rPr>
              <a:t>L’émergence</a:t>
            </a:r>
            <a:br>
              <a:rPr lang="fr-FR" sz="4000" dirty="0" smtClean="0">
                <a:solidFill>
                  <a:srgbClr val="4C0E10"/>
                </a:solidFill>
              </a:rPr>
            </a:br>
            <a:r>
              <a:rPr lang="fr-FR" sz="4000" dirty="0" smtClean="0">
                <a:solidFill>
                  <a:srgbClr val="4C0E10"/>
                </a:solidFill>
              </a:rPr>
              <a:t>d’un nouveau monde arabe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dirty="0" smtClean="0">
                <a:solidFill>
                  <a:srgbClr val="FF6600"/>
                </a:solidFill>
              </a:rPr>
              <a:t>The </a:t>
            </a:r>
            <a:r>
              <a:rPr lang="fr-FR" dirty="0" err="1" smtClean="0">
                <a:solidFill>
                  <a:srgbClr val="FF6600"/>
                </a:solidFill>
              </a:rPr>
              <a:t>emergence</a:t>
            </a:r>
            <a:r>
              <a:rPr lang="fr-FR" dirty="0" smtClean="0">
                <a:solidFill>
                  <a:srgbClr val="FF6600"/>
                </a:solidFill>
              </a:rPr>
              <a:t> of a new </a:t>
            </a:r>
            <a:r>
              <a:rPr lang="fr-FR" dirty="0" err="1" smtClean="0">
                <a:solidFill>
                  <a:srgbClr val="FF6600"/>
                </a:solidFill>
              </a:rPr>
              <a:t>arab</a:t>
            </a:r>
            <a:r>
              <a:rPr lang="fr-FR" dirty="0" smtClean="0">
                <a:solidFill>
                  <a:srgbClr val="FF6600"/>
                </a:solidFill>
              </a:rPr>
              <a:t> world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606540"/>
            <a:ext cx="8229600" cy="786481"/>
          </a:xfrm>
        </p:spPr>
        <p:txBody>
          <a:bodyPr>
            <a:normAutofit/>
          </a:bodyPr>
          <a:lstStyle/>
          <a:p>
            <a:pPr algn="r"/>
            <a:r>
              <a:rPr lang="fr-FR" sz="3600" dirty="0" err="1" smtClean="0">
                <a:latin typeface="Dax-Bold"/>
                <a:cs typeface="Dax-Bold"/>
              </a:rPr>
              <a:t>Elza</a:t>
            </a:r>
            <a:r>
              <a:rPr lang="fr-FR" sz="3600" dirty="0" smtClean="0">
                <a:latin typeface="Dax-Bold"/>
                <a:cs typeface="Dax-Bold"/>
              </a:rPr>
              <a:t> Maalouf</a:t>
            </a:r>
            <a:endParaRPr lang="fr-FR" sz="3600" dirty="0">
              <a:latin typeface="Dax-Bold"/>
              <a:cs typeface="Dax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tah21-08 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45000" y="1322885"/>
            <a:ext cx="4699000" cy="3979365"/>
          </a:xfrm>
          <a:prstGeom prst="rect">
            <a:avLst/>
          </a:prstGeom>
        </p:spPr>
      </p:pic>
      <p:pic>
        <p:nvPicPr>
          <p:cNvPr id="6" name="Content Placeholder 5" descr="Fatah21-08 02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="" xmlns:a14="http://schemas.microsoft.com/office/drawing/2010/main" xmlns:mv="urn:schemas-microsoft-com:mac:vml" xmlns:mc="http://schemas.openxmlformats.org/markup-compatibility/2006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5113345" cy="2812143"/>
          </a:xfrm>
        </p:spPr>
      </p:pic>
      <p:pic>
        <p:nvPicPr>
          <p:cNvPr id="3" name="Picture 2" descr="Keneset_Tibi_Don_Elz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2960641"/>
            <a:ext cx="5032700" cy="3772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2960641"/>
            <a:ext cx="4445001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Kenesset</a:t>
            </a:r>
            <a:r>
              <a:rPr lang="en-US" sz="2400" dirty="0" smtClean="0">
                <a:solidFill>
                  <a:srgbClr val="FFFFFF"/>
                </a:solidFill>
              </a:rPr>
              <a:t>- Jerusalem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Arab-Israeli Deputy Speaker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0" y="1123856"/>
            <a:ext cx="6627813" cy="914400"/>
          </a:xfrm>
          <a:noFill/>
        </p:spPr>
        <p:txBody>
          <a:bodyPr/>
          <a:lstStyle/>
          <a:p>
            <a:r>
              <a:rPr lang="en-US" dirty="0" smtClean="0"/>
              <a:t>Tel Aviv University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840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Arab-Style </a:t>
            </a:r>
            <a:r>
              <a:rPr lang="en-US" b="1" dirty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Study </a:t>
            </a:r>
            <a:r>
              <a:rPr lang="en-US" i="1" dirty="0"/>
              <a:t>the profiles of the citizens in the </a:t>
            </a:r>
            <a:r>
              <a:rPr lang="en-US" i="1" dirty="0" smtClean="0"/>
              <a:t>democracy seeking countries</a:t>
            </a:r>
            <a:endParaRPr lang="en-US" i="1" dirty="0"/>
          </a:p>
          <a:p>
            <a:r>
              <a:rPr lang="en-US" i="1" dirty="0" smtClean="0"/>
              <a:t>Identify </a:t>
            </a:r>
            <a:r>
              <a:rPr lang="en-US" i="1" dirty="0"/>
              <a:t>each country's zones of </a:t>
            </a:r>
            <a:r>
              <a:rPr lang="en-US" i="1" dirty="0" smtClean="0"/>
              <a:t>synergy</a:t>
            </a:r>
          </a:p>
          <a:p>
            <a:r>
              <a:rPr lang="en-US" i="1" dirty="0" smtClean="0"/>
              <a:t>Study </a:t>
            </a:r>
            <a:r>
              <a:rPr lang="en-US" i="1" dirty="0"/>
              <a:t>the Forms of Governance that </a:t>
            </a:r>
            <a:r>
              <a:rPr lang="en-US" i="1" dirty="0" smtClean="0"/>
              <a:t>work</a:t>
            </a:r>
          </a:p>
          <a:p>
            <a:r>
              <a:rPr lang="en-US" i="1" dirty="0"/>
              <a:t>Pursue a Systemic Approach to Economic </a:t>
            </a:r>
            <a:r>
              <a:rPr lang="en-US" i="1" dirty="0" smtClean="0"/>
              <a:t>Development</a:t>
            </a:r>
          </a:p>
          <a:p>
            <a:r>
              <a:rPr lang="en-US" i="1" dirty="0"/>
              <a:t>Maximize the use of Technologies that Anticipate </a:t>
            </a:r>
            <a:r>
              <a:rPr lang="en-US" i="1" dirty="0" smtClean="0"/>
              <a:t>Change (RAHS- Singapore)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079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7" y="916826"/>
            <a:ext cx="8913813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Evolution of Malcolm X  as a Role Model for Young Arabs</a:t>
            </a:r>
            <a:endParaRPr lang="en-US" dirty="0"/>
          </a:p>
        </p:txBody>
      </p:sp>
      <p:pic>
        <p:nvPicPr>
          <p:cNvPr id="4" name="Content Placeholder 3" descr="malcolm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61325" r="-61325"/>
          <a:stretch>
            <a:fillRect/>
          </a:stretch>
        </p:blipFill>
        <p:spPr>
          <a:xfrm>
            <a:off x="-177800" y="181862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730750" y="2038256"/>
            <a:ext cx="441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Created Muslim Mosque Inc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751" y="6299202"/>
            <a:ext cx="835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not  Mandela,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Ghandi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or Martin Luther King?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508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8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creating a viable Palestinian State can stabilize the </a:t>
            </a:r>
            <a:r>
              <a:rPr lang="en-US" dirty="0" smtClean="0"/>
              <a:t>region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30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Blue Print for Indigenous Design</a:t>
            </a:r>
            <a:endParaRPr lang="en-US" dirty="0"/>
          </a:p>
        </p:txBody>
      </p:sp>
      <p:pic>
        <p:nvPicPr>
          <p:cNvPr id="4" name="Content Placeholder 3" descr="700 palestinia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7820" b="17820"/>
          <a:stretch>
            <a:fillRect/>
          </a:stretch>
        </p:blipFill>
        <p:spPr>
          <a:xfrm>
            <a:off x="1114424" y="2365375"/>
            <a:ext cx="7610476" cy="4238625"/>
          </a:xfrm>
        </p:spPr>
      </p:pic>
      <p:sp>
        <p:nvSpPr>
          <p:cNvPr id="5" name="TextBox 4"/>
          <p:cNvSpPr txBox="1"/>
          <p:nvPr/>
        </p:nvSpPr>
        <p:spPr>
          <a:xfrm>
            <a:off x="4157436" y="2445404"/>
            <a:ext cx="456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A Viable </a:t>
            </a:r>
            <a:r>
              <a:rPr lang="en-US" sz="2400" b="1" i="1" dirty="0">
                <a:solidFill>
                  <a:schemeClr val="bg1"/>
                </a:solidFill>
              </a:rPr>
              <a:t>Palestinian State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5876" y="5955705"/>
            <a:ext cx="3492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Bethlehem-2/2/2008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351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00062"/>
            <a:ext cx="8913813" cy="914400"/>
          </a:xfrm>
        </p:spPr>
        <p:txBody>
          <a:bodyPr/>
          <a:lstStyle/>
          <a:p>
            <a:r>
              <a:rPr lang="en-US" dirty="0" smtClean="0"/>
              <a:t>Perspectives on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4" y="1414462"/>
            <a:ext cx="8874125" cy="5443537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Jungle: I Stay Alive “Survival Instincts”</a:t>
            </a:r>
          </a:p>
          <a:p>
            <a:pPr algn="just">
              <a:buFont typeface="Wingdings" charset="2"/>
              <a:buChar char="q"/>
            </a:pPr>
            <a:r>
              <a:rPr lang="en-US" sz="2400" b="1" dirty="0" smtClean="0"/>
              <a:t>Tribal </a:t>
            </a:r>
            <a:r>
              <a:rPr lang="en-US" sz="2400" b="1" dirty="0"/>
              <a:t>Cultures: We are Safe “Spirit Voices”</a:t>
            </a:r>
          </a:p>
          <a:p>
            <a:pPr algn="just">
              <a:buFont typeface="Wingdings" charset="2"/>
              <a:buChar char="q"/>
            </a:pPr>
            <a:r>
              <a:rPr lang="fr-FR" sz="2400" b="1" dirty="0" smtClean="0"/>
              <a:t>Feudal</a:t>
            </a:r>
            <a:r>
              <a:rPr lang="fr-FR" sz="2400" b="1" dirty="0"/>
              <a:t>/</a:t>
            </a:r>
            <a:r>
              <a:rPr lang="fr-FR" sz="2400" b="1" dirty="0" err="1"/>
              <a:t>Exploitative</a:t>
            </a:r>
            <a:r>
              <a:rPr lang="fr-FR" sz="2400" b="1" dirty="0"/>
              <a:t> Cultures: I </a:t>
            </a:r>
            <a:r>
              <a:rPr lang="fr-FR" sz="2400" b="1" dirty="0" err="1"/>
              <a:t>Rule</a:t>
            </a:r>
            <a:r>
              <a:rPr lang="fr-FR" sz="2400" b="1" dirty="0"/>
              <a:t> “</a:t>
            </a:r>
            <a:r>
              <a:rPr lang="fr-FR" sz="2400" b="1" dirty="0" err="1"/>
              <a:t>Conquest</a:t>
            </a:r>
            <a:r>
              <a:rPr lang="fr-FR" sz="2400" b="1" dirty="0"/>
              <a:t>”</a:t>
            </a:r>
          </a:p>
          <a:p>
            <a:pPr algn="just">
              <a:buFont typeface="Wingdings" charset="2"/>
              <a:buChar char="q"/>
            </a:pPr>
            <a:r>
              <a:rPr lang="en-US" sz="2400" b="1" dirty="0" smtClean="0"/>
              <a:t>Absolutistic</a:t>
            </a:r>
            <a:r>
              <a:rPr lang="en-US" sz="2400" b="1" dirty="0"/>
              <a:t>/Moralistic : We </a:t>
            </a:r>
            <a:r>
              <a:rPr lang="en-US" sz="2400" b="1" dirty="0" smtClean="0"/>
              <a:t>have Order</a:t>
            </a:r>
            <a:r>
              <a:rPr lang="en-US" sz="2400" b="1" dirty="0"/>
              <a:t> </a:t>
            </a:r>
            <a:r>
              <a:rPr lang="en-US" sz="2400" b="1" dirty="0" smtClean="0"/>
              <a:t>“Rule of Law”</a:t>
            </a:r>
            <a:endParaRPr lang="en-US" sz="2400" b="1" dirty="0"/>
          </a:p>
          <a:p>
            <a:pPr algn="just">
              <a:buFont typeface="Wingdings" charset="2"/>
              <a:buChar char="q"/>
            </a:pPr>
            <a:r>
              <a:rPr lang="en-US" sz="2400" dirty="0" smtClean="0"/>
              <a:t>Enterprising</a:t>
            </a:r>
            <a:r>
              <a:rPr lang="en-US" sz="2400" dirty="0"/>
              <a:t>/Rational </a:t>
            </a:r>
            <a:r>
              <a:rPr lang="en-US" sz="2400" dirty="0" smtClean="0"/>
              <a:t>Cultures: </a:t>
            </a:r>
            <a:r>
              <a:rPr lang="en-US" sz="2400" dirty="0"/>
              <a:t>I Thrive. “Negotiations”</a:t>
            </a:r>
          </a:p>
          <a:p>
            <a:pPr algn="just">
              <a:buFont typeface="Wingdings" charset="2"/>
              <a:buChar char="q"/>
            </a:pPr>
            <a:r>
              <a:rPr lang="en-US" sz="2400" dirty="0" err="1" smtClean="0"/>
              <a:t>Sociocentric</a:t>
            </a:r>
            <a:r>
              <a:rPr lang="en-US" sz="2400" dirty="0"/>
              <a:t>/Humanistic Cultures: WE are Equal. “Dialogue”</a:t>
            </a:r>
          </a:p>
          <a:p>
            <a:pPr algn="just">
              <a:buFont typeface="Wingdings" charset="2"/>
              <a:buChar char="q"/>
            </a:pPr>
            <a:r>
              <a:rPr lang="en-US" sz="2400" dirty="0" smtClean="0"/>
              <a:t>Existential</a:t>
            </a:r>
            <a:r>
              <a:rPr lang="en-US" sz="2400" dirty="0"/>
              <a:t>/Systemic Cultures: I Care and DO “Natural Design”</a:t>
            </a:r>
          </a:p>
          <a:p>
            <a:pPr algn="just">
              <a:buFont typeface="Wingdings" charset="2"/>
              <a:buChar char="q"/>
            </a:pPr>
            <a:r>
              <a:rPr lang="en-US" sz="2400" dirty="0" smtClean="0"/>
              <a:t>Holistic</a:t>
            </a:r>
            <a:r>
              <a:rPr lang="en-US" sz="2400" dirty="0"/>
              <a:t>/Experiential Cultures: We </a:t>
            </a:r>
            <a:r>
              <a:rPr lang="en-US" sz="2400" dirty="0" smtClean="0"/>
              <a:t>are conscious of the earth as an organism</a:t>
            </a:r>
            <a:endParaRPr lang="en-US" sz="2400" dirty="0"/>
          </a:p>
          <a:p>
            <a:pPr algn="just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0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8331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cap="small" dirty="0" smtClean="0">
                <a:solidFill>
                  <a:srgbClr val="FFFF66"/>
                </a:solidFill>
              </a:rPr>
              <a:t>                Palestine Department Of Integration</a:t>
            </a:r>
            <a:endParaRPr lang="en-US" sz="2400" cap="small" dirty="0">
              <a:solidFill>
                <a:srgbClr val="FFFF66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369310" y="5616219"/>
            <a:ext cx="52578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r>
              <a:rPr lang="ar-LB" sz="3600" b="1" dirty="0">
                <a:solidFill>
                  <a:schemeClr val="accent1"/>
                </a:solidFill>
                <a:latin typeface="Georgia" charset="0"/>
              </a:rPr>
              <a:t>مركز النهوض بفلسطين</a:t>
            </a:r>
            <a:endParaRPr lang="en-US" sz="3600" b="1" dirty="0">
              <a:solidFill>
                <a:schemeClr val="accent1"/>
              </a:solidFill>
              <a:latin typeface="Georg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5151" y="6402901"/>
            <a:ext cx="31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© CHE-Mideast 2012-2013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202" name="Picture 2" descr="OliveTree_pics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13356" b="25592"/>
          <a:stretch/>
        </p:blipFill>
        <p:spPr bwMode="auto">
          <a:xfrm>
            <a:off x="1627921" y="-132080"/>
            <a:ext cx="7302719" cy="600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spect="1"/>
          </p:cNvSpPr>
          <p:nvPr/>
        </p:nvSpPr>
        <p:spPr>
          <a:xfrm>
            <a:off x="206375" y="1440776"/>
            <a:ext cx="2032000" cy="2800766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Integrating The Efforts of :</a:t>
            </a:r>
          </a:p>
          <a:p>
            <a:pPr algn="ctr"/>
            <a:endParaRPr lang="en-US" sz="1600" dirty="0"/>
          </a:p>
          <a:p>
            <a:pPr marL="285750" indent="-285750" algn="ctr">
              <a:buFont typeface="Wingdings" charset="2"/>
              <a:buChar char="q"/>
            </a:pPr>
            <a:r>
              <a:rPr lang="en-US" sz="1600" dirty="0" smtClean="0"/>
              <a:t>4200 NGOs Western/Local</a:t>
            </a:r>
          </a:p>
          <a:p>
            <a:pPr marL="285750" indent="-285750" algn="ctr">
              <a:buFont typeface="Wingdings" charset="2"/>
              <a:buChar char="q"/>
            </a:pPr>
            <a:endParaRPr lang="en-US" sz="1600" dirty="0" smtClean="0"/>
          </a:p>
          <a:p>
            <a:pPr marL="285750" indent="-285750" algn="ctr">
              <a:buFont typeface="Wingdings" charset="2"/>
              <a:buChar char="q"/>
            </a:pPr>
            <a:r>
              <a:rPr lang="en-US" sz="1600" dirty="0" smtClean="0"/>
              <a:t>Public Sector</a:t>
            </a:r>
          </a:p>
          <a:p>
            <a:pPr marL="285750" indent="-285750" algn="ctr">
              <a:buFont typeface="Wingdings" charset="2"/>
              <a:buChar char="q"/>
            </a:pPr>
            <a:endParaRPr lang="en-US" sz="1600" dirty="0"/>
          </a:p>
          <a:p>
            <a:pPr marL="285750" indent="-285750" algn="ctr">
              <a:buFont typeface="Wingdings" charset="2"/>
              <a:buChar char="q"/>
            </a:pPr>
            <a:r>
              <a:rPr lang="en-US" sz="1600" dirty="0" smtClean="0"/>
              <a:t>Private Sector</a:t>
            </a:r>
          </a:p>
          <a:p>
            <a:pPr algn="ctr"/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746708" y="4754880"/>
            <a:ext cx="4968876" cy="1015663"/>
          </a:xfrm>
          <a:prstGeom prst="rect">
            <a:avLst/>
          </a:prstGeom>
          <a:solidFill>
            <a:schemeClr val="dk1">
              <a:alpha val="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Memetic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Profiles of Palestinians: including Value-Systems/Mindsets/Belief Systems</a:t>
            </a:r>
            <a:endParaRPr lang="en-US" sz="2000" b="1" i="1" dirty="0">
              <a:solidFill>
                <a:schemeClr val="bg1"/>
              </a:solidFill>
              <a:effectLst>
                <a:glow rad="228600">
                  <a:schemeClr val="tx1">
                    <a:lumMod val="65000"/>
                    <a:lumOff val="3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86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this Systemic Framework can  </a:t>
            </a:r>
            <a:r>
              <a:rPr lang="en-US" dirty="0"/>
              <a:t>contribute to Global </a:t>
            </a:r>
            <a:r>
              <a:rPr lang="en-US" dirty="0" smtClean="0"/>
              <a:t>emergence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498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Muslim World Shadow of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West Projects its victim-self and oil addiction on the Mideast </a:t>
            </a:r>
          </a:p>
          <a:p>
            <a:r>
              <a:rPr lang="en-US" dirty="0" smtClean="0"/>
              <a:t>Embracing the Collective Unconscious of the West is Key</a:t>
            </a:r>
          </a:p>
          <a:p>
            <a:r>
              <a:rPr lang="en-US" dirty="0" smtClean="0"/>
              <a:t>It releases the Mideast  to develop its Next Stages</a:t>
            </a:r>
          </a:p>
          <a:p>
            <a:r>
              <a:rPr lang="en-US" dirty="0" smtClean="0"/>
              <a:t>Rather than a Total Reliance on Oil, the focus of the region will turn to their Precious Resources: Gen Y and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166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Israel 06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70436" y="587073"/>
            <a:ext cx="8361236" cy="6270927"/>
          </a:xfrm>
          <a:noFill/>
          <a:ln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5151" y="6446514"/>
            <a:ext cx="31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CHE-Mideast 2012-2013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49375" y="721276"/>
            <a:ext cx="73822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The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EcoSystem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Emergence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39186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6219" y="2127946"/>
            <a:ext cx="9271000" cy="14700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Emergence of The Arab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520" y="3034553"/>
            <a:ext cx="7661701" cy="38234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Creating a Globally Informed, Uniquely </a:t>
            </a:r>
            <a:r>
              <a:rPr lang="en-US" sz="2400" dirty="0"/>
              <a:t>Arab Governance </a:t>
            </a:r>
            <a:r>
              <a:rPr lang="en-US" sz="2400" dirty="0" smtClean="0"/>
              <a:t>System </a:t>
            </a:r>
            <a:endParaRPr lang="en-US" sz="2400" dirty="0"/>
          </a:p>
        </p:txBody>
      </p:sp>
      <p:pic>
        <p:nvPicPr>
          <p:cNvPr id="4" name="Picture 3" descr="new logo c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574680" y="575620"/>
            <a:ext cx="2390101" cy="1988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660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Georgia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Georgia" charset="0"/>
            </a:endParaRPr>
          </a:p>
        </p:txBody>
      </p:sp>
      <p:pic>
        <p:nvPicPr>
          <p:cNvPr id="52227" name="Picture 4" descr="website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838200" y="60198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219200" y="6216650"/>
            <a:ext cx="6096000" cy="5794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80808"/>
                </a:solidFill>
              </a:rPr>
              <a:t>www.CHE-Mideast.org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177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Why is the Arab Youth taking this Momentous Leap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How Arab Countries can establish Infant Democracies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Why creating a viable Palestinian State can stabilize the region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How </a:t>
            </a:r>
            <a:r>
              <a:rPr lang="en-US" dirty="0"/>
              <a:t>this </a:t>
            </a:r>
            <a:r>
              <a:rPr lang="en-US" dirty="0" smtClean="0"/>
              <a:t>Systemic Framework contributes </a:t>
            </a:r>
            <a:r>
              <a:rPr lang="en-US" dirty="0"/>
              <a:t>to Global emergence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615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1920240"/>
            <a:ext cx="8762859" cy="5041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96560" y="3523734"/>
            <a:ext cx="120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bg1">
                      <a:alpha val="69000"/>
                    </a:schemeClr>
                  </a:glow>
                </a:effectLst>
              </a:rPr>
              <a:t>PALESTINE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ffectLst>
                <a:glow rad="228600">
                  <a:schemeClr val="bg1">
                    <a:alpha val="69000"/>
                  </a:schemeClr>
                </a:glo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-518160" y="1625600"/>
            <a:ext cx="3048000" cy="1595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666850577"/>
              </p:ext>
            </p:extLst>
          </p:nvPr>
        </p:nvGraphicFramePr>
        <p:xfrm>
          <a:off x="-518160" y="1306194"/>
          <a:ext cx="8867775" cy="449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urved Down Arrow 20"/>
          <p:cNvSpPr/>
          <p:nvPr/>
        </p:nvSpPr>
        <p:spPr>
          <a:xfrm flipH="1">
            <a:off x="6043341" y="2961640"/>
            <a:ext cx="1320800" cy="538480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Curved Down Arrow 21"/>
          <p:cNvSpPr/>
          <p:nvPr/>
        </p:nvSpPr>
        <p:spPr>
          <a:xfrm flipH="1">
            <a:off x="6500541" y="3137654"/>
            <a:ext cx="863600" cy="386080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060" y="728979"/>
            <a:ext cx="7867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is the Arab Youth taking </a:t>
            </a:r>
            <a:r>
              <a:rPr lang="en-US" sz="2400" dirty="0" smtClean="0"/>
              <a:t>this </a:t>
            </a:r>
            <a:r>
              <a:rPr lang="en-US" sz="2400" dirty="0"/>
              <a:t>Momentous Leap.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211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Factors Contributing to The Arab 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984374"/>
            <a:ext cx="8683625" cy="465137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Globalized Arab Youth with access to the internet</a:t>
            </a:r>
            <a:r>
              <a:rPr lang="en-US" sz="2200" dirty="0"/>
              <a:t> </a:t>
            </a:r>
            <a:r>
              <a:rPr lang="en-US" sz="2200" dirty="0" smtClean="0"/>
              <a:t>who broke the barrier of fear from dictators – 60 % of Population</a:t>
            </a:r>
          </a:p>
          <a:p>
            <a:r>
              <a:rPr lang="en-US" sz="2200" dirty="0" smtClean="0"/>
              <a:t>Price of Food went up 300% in a culture that survives on a $1/day- 65%</a:t>
            </a:r>
          </a:p>
          <a:p>
            <a:r>
              <a:rPr lang="en-US" sz="2200" dirty="0" smtClean="0"/>
              <a:t>Lack of employment opportunities for educated young men and women under 25  - 60%</a:t>
            </a:r>
          </a:p>
          <a:p>
            <a:r>
              <a:rPr lang="en-US" sz="2200" dirty="0" smtClean="0"/>
              <a:t>The spread of the Feudal mindset of Islam vs. Enterprising  Islam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215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3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Arab Countries can </a:t>
            </a:r>
            <a:r>
              <a:rPr lang="en-US" dirty="0"/>
              <a:t>establish  Infant </a:t>
            </a:r>
            <a:r>
              <a:rPr lang="en-US" dirty="0" smtClean="0"/>
              <a:t>Democracies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801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8" y="107577"/>
            <a:ext cx="8855149" cy="1340223"/>
          </a:xfrm>
        </p:spPr>
        <p:txBody>
          <a:bodyPr/>
          <a:lstStyle/>
          <a:p>
            <a:r>
              <a:rPr lang="en-US" sz="4800" dirty="0">
                <a:solidFill>
                  <a:srgbClr val="4C0E10"/>
                </a:solidFill>
              </a:rPr>
              <a:t>Natural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4824163"/>
          </a:xfrm>
        </p:spPr>
        <p:txBody>
          <a:bodyPr numCol="2" spcCol="365760">
            <a:noAutofit/>
          </a:bodyPr>
          <a:lstStyle/>
          <a:p>
            <a:pPr lvl="0"/>
            <a:r>
              <a:rPr lang="en-US" sz="2000" b="1" dirty="0" smtClean="0">
                <a:solidFill>
                  <a:srgbClr val="000000"/>
                </a:solidFill>
              </a:rPr>
              <a:t>Find the “</a:t>
            </a:r>
            <a:r>
              <a:rPr lang="en-US" sz="2000" b="1" i="1" dirty="0" smtClean="0">
                <a:solidFill>
                  <a:srgbClr val="000000"/>
                </a:solidFill>
              </a:rPr>
              <a:t>Indigenous Intelligence</a:t>
            </a:r>
            <a:r>
              <a:rPr lang="en-US" sz="2000" b="1" dirty="0" smtClean="0">
                <a:solidFill>
                  <a:srgbClr val="000000"/>
                </a:solidFill>
              </a:rPr>
              <a:t> in societies.</a:t>
            </a:r>
            <a:endParaRPr lang="en-US" sz="2000" b="1" dirty="0" smtClean="0">
              <a:solidFill>
                <a:srgbClr val="000000"/>
              </a:solidFill>
              <a:effectLst/>
            </a:endParaRPr>
          </a:p>
          <a:p>
            <a:pPr lvl="0"/>
            <a:r>
              <a:rPr lang="en-US" sz="2000" b="0" dirty="0" smtClean="0">
                <a:solidFill>
                  <a:srgbClr val="000000"/>
                </a:solidFill>
                <a:effectLst/>
              </a:rPr>
              <a:t>Treat Deep Causes &amp; Surface Level </a:t>
            </a:r>
            <a:r>
              <a:rPr lang="en-US" sz="2000" b="0" dirty="0" smtClean="0">
                <a:solidFill>
                  <a:srgbClr val="000000"/>
                </a:solidFill>
              </a:rPr>
              <a:t>S</a:t>
            </a:r>
            <a:r>
              <a:rPr lang="en-US" sz="2000" b="0" dirty="0" smtClean="0">
                <a:solidFill>
                  <a:srgbClr val="000000"/>
                </a:solidFill>
                <a:effectLst/>
              </a:rPr>
              <a:t>ymptoms Simultaneously </a:t>
            </a:r>
          </a:p>
          <a:p>
            <a:pPr lvl="0"/>
            <a:r>
              <a:rPr lang="en-US" sz="2000" b="0" dirty="0" smtClean="0">
                <a:solidFill>
                  <a:srgbClr val="000000"/>
                </a:solidFill>
                <a:effectLst/>
              </a:rPr>
              <a:t>Follow Natural Contours of Organizations, Cultures, Societies </a:t>
            </a:r>
          </a:p>
          <a:p>
            <a:pPr lvl="0"/>
            <a:r>
              <a:rPr lang="en-US" sz="2000" b="0" dirty="0" smtClean="0">
                <a:solidFill>
                  <a:srgbClr val="000000"/>
                </a:solidFill>
                <a:effectLst/>
              </a:rPr>
              <a:t>Flow with </a:t>
            </a:r>
            <a:r>
              <a:rPr lang="en-US" sz="2000" b="0" dirty="0">
                <a:solidFill>
                  <a:srgbClr val="000000"/>
                </a:solidFill>
              </a:rPr>
              <a:t>t</a:t>
            </a:r>
            <a:r>
              <a:rPr lang="en-US" sz="2000" b="0" dirty="0" smtClean="0">
                <a:solidFill>
                  <a:srgbClr val="000000"/>
                </a:solidFill>
                <a:effectLst/>
              </a:rPr>
              <a:t>he Inevitability of Change</a:t>
            </a:r>
          </a:p>
          <a:p>
            <a:pPr lvl="1"/>
            <a:r>
              <a:rPr lang="en-US" sz="1800" b="0" dirty="0" smtClean="0">
                <a:solidFill>
                  <a:srgbClr val="000000"/>
                </a:solidFill>
                <a:effectLst/>
              </a:rPr>
              <a:t>Fresh Solutions </a:t>
            </a:r>
          </a:p>
          <a:p>
            <a:pPr lvl="1"/>
            <a:r>
              <a:rPr lang="en-US" sz="2000" b="0" dirty="0" smtClean="0">
                <a:solidFill>
                  <a:srgbClr val="000000"/>
                </a:solidFill>
                <a:effectLst/>
              </a:rPr>
              <a:t>Practical, Functional 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sz="2000" b="1" dirty="0" smtClean="0">
                <a:solidFill>
                  <a:srgbClr val="000000"/>
                </a:solidFill>
              </a:rPr>
              <a:t>Future </a:t>
            </a:r>
            <a:r>
              <a:rPr lang="en-US" sz="2000" b="1" dirty="0">
                <a:solidFill>
                  <a:srgbClr val="000000"/>
                </a:solidFill>
              </a:rPr>
              <a:t>Visions, Future “Pull</a:t>
            </a:r>
            <a:r>
              <a:rPr lang="en-US" sz="2000" b="1" dirty="0" smtClean="0">
                <a:solidFill>
                  <a:srgbClr val="000000"/>
                </a:solidFill>
              </a:rPr>
              <a:t>”</a:t>
            </a:r>
            <a:endParaRPr lang="en-US" sz="2000" b="0" dirty="0" smtClean="0">
              <a:solidFill>
                <a:srgbClr val="000000"/>
              </a:solidFill>
              <a:effectLst/>
            </a:endParaRPr>
          </a:p>
          <a:p>
            <a:pPr lvl="0"/>
            <a:r>
              <a:rPr lang="en-US" sz="2000" b="0" dirty="0" smtClean="0">
                <a:solidFill>
                  <a:srgbClr val="000000"/>
                </a:solidFill>
                <a:effectLst/>
              </a:rPr>
              <a:t>Address Capacities of the People </a:t>
            </a:r>
          </a:p>
          <a:p>
            <a:pPr marL="403225" lvl="1" indent="0">
              <a:buNone/>
            </a:pPr>
            <a:r>
              <a:rPr lang="en-US" sz="1800" b="0" dirty="0" smtClean="0">
                <a:solidFill>
                  <a:srgbClr val="000000"/>
                </a:solidFill>
                <a:effectLst/>
              </a:rPr>
              <a:t>     To Think and Act Differently</a:t>
            </a:r>
          </a:p>
          <a:p>
            <a:pPr lvl="0"/>
            <a:r>
              <a:rPr lang="en-US" sz="2000" b="0" dirty="0" smtClean="0">
                <a:solidFill>
                  <a:srgbClr val="000000"/>
                </a:solidFill>
                <a:effectLst/>
              </a:rPr>
              <a:t>Mesh Bottom Up and Top Down Initiatives</a:t>
            </a:r>
          </a:p>
          <a:p>
            <a:pPr lvl="1"/>
            <a:r>
              <a:rPr lang="en-US" sz="1800" b="0" dirty="0" smtClean="0">
                <a:solidFill>
                  <a:srgbClr val="000000"/>
                </a:solidFill>
                <a:effectLst/>
              </a:rPr>
              <a:t>Integrate their Efforts</a:t>
            </a:r>
          </a:p>
          <a:p>
            <a:pPr lvl="0"/>
            <a:r>
              <a:rPr lang="en-US" sz="2000" b="1" dirty="0" smtClean="0">
                <a:solidFill>
                  <a:srgbClr val="000000"/>
                </a:solidFill>
                <a:effectLst/>
              </a:rPr>
              <a:t>Address What Matters Most to People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Not </a:t>
            </a:r>
            <a:r>
              <a:rPr lang="en-US" sz="1800" b="1" dirty="0">
                <a:solidFill>
                  <a:srgbClr val="000000"/>
                </a:solidFill>
              </a:rPr>
              <a:t>Trivia or Peripheral </a:t>
            </a:r>
            <a:r>
              <a:rPr lang="en-US" sz="1800" b="1" dirty="0" smtClean="0">
                <a:solidFill>
                  <a:srgbClr val="000000"/>
                </a:solidFill>
              </a:rPr>
              <a:t>Issues</a:t>
            </a:r>
            <a:endParaRPr lang="en-US" sz="2000" b="1" dirty="0" smtClean="0">
              <a:solidFill>
                <a:srgbClr val="000000"/>
              </a:solidFill>
              <a:effectLst/>
            </a:endParaRPr>
          </a:p>
          <a:p>
            <a:pPr lvl="0"/>
            <a:endParaRPr lang="en-US" sz="20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157435"/>
            <a:ext cx="8382000" cy="762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numCol="1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Tailor to Unique DNA Type-Code of Social Entity, Group or Culture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824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000"/>
            <a:ext cx="8229600" cy="35861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Using the Value-Systems framework I  redefined </a:t>
            </a:r>
            <a:r>
              <a:rPr lang="en-US" sz="4400" dirty="0"/>
              <a:t>the meaning of </a:t>
            </a:r>
            <a:r>
              <a:rPr lang="en-US" sz="4400" i="1" dirty="0"/>
              <a:t>indigenous</a:t>
            </a:r>
            <a:r>
              <a:rPr lang="en-US" sz="4400" dirty="0"/>
              <a:t> to include the “unique expression” of the complex intelligences within each culture</a:t>
            </a:r>
            <a:r>
              <a:rPr lang="en-US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Indigenous Intelligence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010" y="751010"/>
            <a:ext cx="1788990" cy="1788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577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tah21-08 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4515168" cy="3386376"/>
          </a:xfrm>
          <a:prstGeom prst="rect">
            <a:avLst/>
          </a:prstGeom>
        </p:spPr>
      </p:pic>
      <p:pic>
        <p:nvPicPr>
          <p:cNvPr id="5" name="Picture 4" descr="Fatah21-08 0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15170" y="3386376"/>
            <a:ext cx="4628830" cy="3471623"/>
          </a:xfrm>
          <a:prstGeom prst="rect">
            <a:avLst/>
          </a:prstGeom>
        </p:spPr>
      </p:pic>
      <p:pic>
        <p:nvPicPr>
          <p:cNvPr id="7" name="Picture 6" descr="100_018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86376"/>
            <a:ext cx="4628832" cy="3471624"/>
          </a:xfrm>
          <a:prstGeom prst="rect">
            <a:avLst/>
          </a:prstGeom>
        </p:spPr>
      </p:pic>
      <p:pic>
        <p:nvPicPr>
          <p:cNvPr id="8" name="Picture 7" descr="100_018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15169" y="0"/>
            <a:ext cx="4628832" cy="3386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143"/>
            <a:ext cx="4515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Nation Building Conference Bethlehem, PA 2/2/2008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778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um Evolution Conscience 201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Forum Evolution Conscience 2012.thmx</Template>
  <TotalTime>1853</TotalTime>
  <Words>555</Words>
  <Application>Microsoft Office PowerPoint</Application>
  <PresentationFormat>On-screen Show (4:3)</PresentationFormat>
  <Paragraphs>95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Forum Evolution Conscience 2012</vt:lpstr>
      <vt:lpstr>L’émergence d’un nouveau monde arabe The emergence of a new arab world</vt:lpstr>
      <vt:lpstr>   Emergence of The Arab World</vt:lpstr>
      <vt:lpstr>FLOW</vt:lpstr>
      <vt:lpstr>Slide 4</vt:lpstr>
      <vt:lpstr>Factors Contributing to The Arab Spring</vt:lpstr>
      <vt:lpstr> How Arab Countries can establish  Infant Democracies  </vt:lpstr>
      <vt:lpstr>Natural Design Principles</vt:lpstr>
      <vt:lpstr>Indigenous Intelligence</vt:lpstr>
      <vt:lpstr>Slide 9</vt:lpstr>
      <vt:lpstr>Tel Aviv University</vt:lpstr>
      <vt:lpstr>Arab-Style Democracy</vt:lpstr>
      <vt:lpstr>Evolution of Malcolm X  as a Role Model for Young Arabs</vt:lpstr>
      <vt:lpstr>Why creating a viable Palestinian State can stabilize the region</vt:lpstr>
      <vt:lpstr>Blue Print for Indigenous Design</vt:lpstr>
      <vt:lpstr>Perspectives on Peace</vt:lpstr>
      <vt:lpstr>Slide 16</vt:lpstr>
      <vt:lpstr> How this Systemic Framework can  contribute to Global emergence </vt:lpstr>
      <vt:lpstr>Muslim World Shadow of the West</vt:lpstr>
      <vt:lpstr>Slide 19</vt:lpstr>
      <vt:lpstr>Slide 20</vt:lpstr>
    </vt:vector>
  </TitlesOfParts>
  <Company>anne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anne</dc:creator>
  <cp:lastModifiedBy>Kevin</cp:lastModifiedBy>
  <cp:revision>13</cp:revision>
  <dcterms:created xsi:type="dcterms:W3CDTF">2012-11-07T11:26:30Z</dcterms:created>
  <dcterms:modified xsi:type="dcterms:W3CDTF">2013-06-18T04:25:36Z</dcterms:modified>
</cp:coreProperties>
</file>